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3" r:id="rId4"/>
    <p:sldId id="258" r:id="rId5"/>
    <p:sldId id="262" r:id="rId6"/>
    <p:sldId id="266" r:id="rId7"/>
    <p:sldId id="259" r:id="rId8"/>
    <p:sldId id="270" r:id="rId9"/>
    <p:sldId id="263" r:id="rId10"/>
    <p:sldId id="274" r:id="rId11"/>
    <p:sldId id="271" r:id="rId12"/>
    <p:sldId id="272" r:id="rId13"/>
    <p:sldId id="260" r:id="rId14"/>
    <p:sldId id="275" r:id="rId15"/>
    <p:sldId id="268" r:id="rId16"/>
    <p:sldId id="261" r:id="rId17"/>
    <p:sldId id="264" r:id="rId18"/>
  </p:sldIdLst>
  <p:sldSz cx="6858000" cy="9144000" type="screen4x3"/>
  <p:notesSz cx="6858000" cy="9737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Dagmar Tischmach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1C1C"/>
    <a:srgbClr val="5F5F5F"/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83" d="100"/>
          <a:sy n="83" d="100"/>
        </p:scale>
        <p:origin x="-320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7D3F383-2059-425D-8AA1-BCC180CBFF8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15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1085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60575" y="730250"/>
            <a:ext cx="2738438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5975"/>
            <a:ext cx="54864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F3FC708-7482-4E53-BA8D-C977DD1161D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4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F4427-2B5B-4275-B299-5859939019DB}" type="slidenum">
              <a:rPr lang="de-DE"/>
              <a:pPr/>
              <a:t>4</a:t>
            </a:fld>
            <a:endParaRPr lang="de-DE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FFF3C-3E22-40CC-8B9D-F42302CB8B4F}" type="slidenum">
              <a:rPr lang="de-DE"/>
              <a:pPr/>
              <a:t>16</a:t>
            </a:fld>
            <a:endParaRPr lang="de-DE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6856413" cy="9142413"/>
            <a:chOff x="0" y="0"/>
            <a:chExt cx="5759" cy="4319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11469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469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69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69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69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69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69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69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0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1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grpSp>
            <p:nvGrpSpPr>
              <p:cNvPr id="11471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47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11473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1473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3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11473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47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47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sp>
            <p:nvSpPr>
              <p:cNvPr id="11474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4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4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5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5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5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5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475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</p:grpSp>
      <p:sp>
        <p:nvSpPr>
          <p:cNvPr id="11475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341313" y="2560638"/>
            <a:ext cx="6170612" cy="2316162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1475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1475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1475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1475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15BB13-905A-43E9-A491-C98F75D5DEF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DE8DC-B12A-4637-85BF-48CE38B1B7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5279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0463" y="363538"/>
            <a:ext cx="1541462" cy="77644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1313" y="363538"/>
            <a:ext cx="4476750" cy="77644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7407D-FD08-4B92-AAD9-3EE3926D80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2656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41313" y="363538"/>
            <a:ext cx="6170612" cy="77644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41313" y="8323263"/>
            <a:ext cx="1598612" cy="6318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343150" y="8323263"/>
            <a:ext cx="2171700" cy="6318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914900" y="8323263"/>
            <a:ext cx="1598613" cy="631825"/>
          </a:xfrm>
        </p:spPr>
        <p:txBody>
          <a:bodyPr/>
          <a:lstStyle>
            <a:lvl1pPr>
              <a:defRPr/>
            </a:lvl1pPr>
          </a:lstStyle>
          <a:p>
            <a:fld id="{C19693BD-D878-4284-B523-C00FE12EB0C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296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13" y="363538"/>
            <a:ext cx="6170612" cy="1524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41313" y="2132013"/>
            <a:ext cx="3008312" cy="59959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2025" y="2132013"/>
            <a:ext cx="3009900" cy="59959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41313" y="8323263"/>
            <a:ext cx="1598612" cy="6318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343150" y="8323263"/>
            <a:ext cx="2171700" cy="6318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914900" y="8323263"/>
            <a:ext cx="1598613" cy="631825"/>
          </a:xfrm>
        </p:spPr>
        <p:txBody>
          <a:bodyPr/>
          <a:lstStyle>
            <a:lvl1pPr>
              <a:defRPr/>
            </a:lvl1pPr>
          </a:lstStyle>
          <a:p>
            <a:fld id="{E3178156-4085-49E4-96A8-9D1EE6A2A81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1968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C122-040F-46E4-8AF0-A1B6E297EFF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0926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FD704-D3F1-4114-B27C-8C4371C5670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8328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1313" y="2132013"/>
            <a:ext cx="3008312" cy="599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2025" y="2132013"/>
            <a:ext cx="3009900" cy="599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3DCCF-3FDA-4F24-95AD-9E3D3237FBF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6816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B894B-49E9-4B8F-B4BE-2E13A8E326C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4915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75E8B-6124-42A0-B342-A7D118A2F6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5373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44983-243B-472F-9887-C591394AC4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1640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F33CA-F42B-4347-B49E-08A97332489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1724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57D8-D755-4704-9EEE-E6041FA7C00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2596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0"/>
            <a:ext cx="6856413" cy="9142413"/>
            <a:chOff x="0" y="0"/>
            <a:chExt cx="5759" cy="4319"/>
          </a:xfrm>
        </p:grpSpPr>
        <p:sp>
          <p:nvSpPr>
            <p:cNvPr id="11366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11366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1366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7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8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9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9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9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69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grpSp>
            <p:nvGrpSpPr>
              <p:cNvPr id="11369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136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6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6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6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6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11371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1371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1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11371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137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137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sp>
            <p:nvSpPr>
              <p:cNvPr id="11372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2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2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2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2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2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2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1373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</p:grpSp>
      <p:sp>
        <p:nvSpPr>
          <p:cNvPr id="1137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363538"/>
            <a:ext cx="617061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1373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1313" y="8323263"/>
            <a:ext cx="159861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11373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3263"/>
            <a:ext cx="21717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11373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3263"/>
            <a:ext cx="1598613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AD91761-54B8-435C-84CC-5E2C51A52AB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1373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2132013"/>
            <a:ext cx="6170612" cy="599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azon.de/" TargetMode="External"/><Relationship Id="rId4" Type="http://schemas.openxmlformats.org/officeDocument/2006/relationships/hyperlink" Target="http://www.altavista.de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7" name="Picture 11" descr="nst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1547813"/>
            <a:ext cx="3690938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4" name="Picture 4" descr="PERSON~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87350" y="1908175"/>
            <a:ext cx="7632700" cy="532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468313"/>
            <a:ext cx="6170612" cy="76596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de-DE" sz="2800" b="1">
                <a:latin typeface="Verdana" pitchFamily="34" charset="0"/>
                <a:cs typeface="Times New Roman" pitchFamily="18" charset="0"/>
              </a:rPr>
              <a:t>   Ende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de-DE" sz="1200">
              <a:latin typeface="Verdana" pitchFamily="34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de-DE" sz="2400">
                <a:latin typeface="Verdana" pitchFamily="34" charset="0"/>
                <a:cs typeface="Times New Roman" pitchFamily="18" charset="0"/>
              </a:rPr>
              <a:t>    Zwischen zwei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Buchdeckeln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lebte eine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Geschichte. Sie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war noch nicht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fertig. Draußen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warteten ein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trauriges und ein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glückliches Ende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auf Einlass. Jeder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wollte rein. Die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beiden gerieten in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Streit. Geht jetzt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diese Geschichte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gut aus - oder</a:t>
            </a:r>
            <a:br>
              <a:rPr lang="de-DE" sz="2400">
                <a:latin typeface="Verdana" pitchFamily="34" charset="0"/>
                <a:cs typeface="Times New Roman" pitchFamily="18" charset="0"/>
              </a:rPr>
            </a:br>
            <a:r>
              <a:rPr lang="de-DE" sz="2400">
                <a:latin typeface="Verdana" pitchFamily="34" charset="0"/>
                <a:cs typeface="Times New Roman" pitchFamily="18" charset="0"/>
              </a:rPr>
              <a:t>nicht?</a:t>
            </a:r>
            <a:endParaRPr lang="de-DE" sz="2400" i="1">
              <a:latin typeface="Verdana" pitchFamily="34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de-DE" sz="2400" i="1">
                <a:latin typeface="Verdana" pitchFamily="34" charset="0"/>
                <a:cs typeface="Times New Roman" pitchFamily="18" charset="0"/>
              </a:rPr>
              <a:t>Jürgen Spohn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de-DE" sz="2400" i="1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"/>
            </a:pPr>
            <a:r>
              <a:rPr lang="de-DE" sz="2400" i="1">
                <a:latin typeface="Tahoma" pitchFamily="34" charset="0"/>
                <a:ea typeface="Times New Roman" pitchFamily="18" charset="0"/>
                <a:cs typeface="Tahoma" pitchFamily="34" charset="0"/>
              </a:rPr>
              <a:t>Füge dem Roman ein Kapitel 11 hinzu!</a:t>
            </a:r>
            <a:endParaRPr lang="de-DE" sz="2400" b="1">
              <a:latin typeface="Kristen ITC" pitchFamily="66" charset="0"/>
              <a:ea typeface="Times New Roman" pitchFamily="18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de-DE" sz="2800" b="1">
              <a:latin typeface="Kristen ITC" pitchFamily="66" charset="0"/>
              <a:ea typeface="Times New Roman" pitchFamily="18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de-DE" sz="2800" b="1">
                <a:latin typeface="Kristen ITC" pitchFamily="66" charset="0"/>
                <a:ea typeface="Times New Roman" pitchFamily="18" charset="0"/>
                <a:cs typeface="Tahoma" pitchFamily="34" charset="0"/>
              </a:rPr>
              <a:t>10 Jahre später …</a:t>
            </a:r>
            <a:endParaRPr lang="de-DE" b="1">
              <a:latin typeface="Kristen ITC" pitchFamily="66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"/>
            </a:pPr>
            <a:r>
              <a:rPr lang="de-DE" sz="1600" b="1">
                <a:latin typeface="Comic Sans MS" pitchFamily="66" charset="0"/>
                <a:cs typeface="Times New Roman" pitchFamily="18" charset="0"/>
              </a:rPr>
              <a:t>Schreibe 12 für das Buch typische Begriffe (Nomen) mit großen Druckbuchstaben in folgender Weise in das Wortgitter:</a:t>
            </a:r>
            <a:endParaRPr lang="de-DE" sz="1600" b="1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  <a:p>
            <a:r>
              <a:rPr lang="de-DE" sz="1600" b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sz="1600" b="1">
                <a:latin typeface="Comic Sans MS" pitchFamily="66" charset="0"/>
                <a:cs typeface="Times New Roman" pitchFamily="18" charset="0"/>
              </a:rPr>
              <a:t> 4 Begriffe        </a:t>
            </a:r>
            <a:r>
              <a:rPr lang="de-DE" sz="1600" b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</a:t>
            </a:r>
            <a:r>
              <a:rPr lang="de-DE" sz="1600" b="1">
                <a:latin typeface="Comic Sans MS" pitchFamily="66" charset="0"/>
                <a:cs typeface="Times New Roman" pitchFamily="18" charset="0"/>
              </a:rPr>
              <a:t>  4 Begriffe         </a:t>
            </a:r>
            <a:r>
              <a:rPr lang="de-DE" sz="1600" b="1">
                <a:latin typeface="Comic Sans MS" pitchFamily="66" charset="0"/>
                <a:cs typeface="Times New Roman" pitchFamily="18" charset="0"/>
                <a:sym typeface="Symbol" pitchFamily="18" charset="2"/>
              </a:rPr>
              <a:t></a:t>
            </a:r>
            <a:r>
              <a:rPr lang="de-DE" sz="1600" b="1">
                <a:latin typeface="Comic Sans MS" pitchFamily="66" charset="0"/>
                <a:cs typeface="Times New Roman" pitchFamily="18" charset="0"/>
              </a:rPr>
              <a:t>  4 Begriffe</a:t>
            </a:r>
          </a:p>
        </p:txBody>
      </p:sp>
      <p:sp>
        <p:nvSpPr>
          <p:cNvPr id="131076" name="WordArt 4"/>
          <p:cNvSpPr>
            <a:spLocks noChangeArrowheads="1" noChangeShapeType="1"/>
          </p:cNvSpPr>
          <p:nvPr/>
        </p:nvSpPr>
        <p:spPr bwMode="auto">
          <a:xfrm>
            <a:off x="341313" y="363538"/>
            <a:ext cx="6170612" cy="1328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CH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Ilse Kleeberger</a:t>
            </a:r>
          </a:p>
          <a:p>
            <a:r>
              <a:rPr lang="de-CH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"Die Nachtstimme"</a:t>
            </a:r>
          </a:p>
        </p:txBody>
      </p:sp>
      <p:sp>
        <p:nvSpPr>
          <p:cNvPr id="133120" name="Rectangle 1024"/>
          <p:cNvSpPr>
            <a:spLocks noChangeArrowheads="1"/>
          </p:cNvSpPr>
          <p:nvPr/>
        </p:nvSpPr>
        <p:spPr bwMode="auto">
          <a:xfrm>
            <a:off x="0" y="690563"/>
            <a:ext cx="6858000" cy="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sp>
        <p:nvSpPr>
          <p:cNvPr id="134666" name="Rectangle 2570"/>
          <p:cNvSpPr>
            <a:spLocks noChangeArrowheads="1"/>
          </p:cNvSpPr>
          <p:nvPr/>
        </p:nvSpPr>
        <p:spPr bwMode="auto">
          <a:xfrm>
            <a:off x="0" y="690563"/>
            <a:ext cx="6858000" cy="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CH"/>
          </a:p>
        </p:txBody>
      </p:sp>
      <p:graphicFrame>
        <p:nvGraphicFramePr>
          <p:cNvPr id="136191" name="Group 4095"/>
          <p:cNvGraphicFramePr>
            <a:graphicFrameLocks noGrp="1"/>
          </p:cNvGraphicFramePr>
          <p:nvPr/>
        </p:nvGraphicFramePr>
        <p:xfrm>
          <a:off x="549275" y="3563938"/>
          <a:ext cx="5857875" cy="4572000"/>
        </p:xfrm>
        <a:graphic>
          <a:graphicData uri="http://schemas.openxmlformats.org/drawingml/2006/table">
            <a:tbl>
              <a:tblPr/>
              <a:tblGrid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  <a:gridCol w="3905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04813" y="315913"/>
            <a:ext cx="5940425" cy="893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de-DE" sz="2400" b="1">
                <a:latin typeface="Tahoma" pitchFamily="34" charset="0"/>
              </a:rPr>
              <a:t>VISUELLE GESTALTUNGEN</a:t>
            </a:r>
          </a:p>
          <a:p>
            <a:pPr algn="ctr">
              <a:tabLst>
                <a:tab pos="457200" algn="l"/>
              </a:tabLst>
            </a:pPr>
            <a:r>
              <a:rPr lang="de-DE" sz="1600" b="1">
                <a:latin typeface="Tahoma" pitchFamily="34" charset="0"/>
              </a:rPr>
              <a:t>(Asthetische Gestaltung, Grafiken, Schaubilder etc.)</a:t>
            </a:r>
          </a:p>
          <a:p>
            <a:pPr algn="ctr">
              <a:tabLst>
                <a:tab pos="457200" algn="l"/>
              </a:tabLst>
            </a:pPr>
            <a:endParaRPr lang="de-DE" sz="800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Cluster, Mindmaps, Themenposter entwickeln</a:t>
            </a:r>
          </a:p>
          <a:p>
            <a:pPr algn="ctr"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und gestalten</a:t>
            </a:r>
          </a:p>
          <a:p>
            <a:pPr algn="ctr">
              <a:tabLst>
                <a:tab pos="457200" algn="l"/>
              </a:tabLst>
            </a:pPr>
            <a:endParaRPr lang="de-DE" sz="1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Gedanken, Wünsche, Hoffnungen, Ängste von Benjamin, Ruth, Greta, Margitta mit Bildern und Symbolen darstellen</a:t>
            </a:r>
          </a:p>
          <a:p>
            <a:pPr algn="ctr">
              <a:tabLst>
                <a:tab pos="457200" algn="l"/>
              </a:tabLst>
            </a:pPr>
            <a:endParaRPr lang="de-DE" sz="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Gemütszustände mit Farben ausdrücken (Wut, Unsicherheit,  Zufriedenheit etc.) und mit entsprechenden Zitaten ergänzen</a:t>
            </a:r>
          </a:p>
          <a:p>
            <a:pPr algn="ctr">
              <a:tabLst>
                <a:tab pos="457200" algn="l"/>
              </a:tabLst>
            </a:pPr>
            <a:endParaRPr lang="de-DE" sz="1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Lesezeichen gestalten mit Zitaten</a:t>
            </a:r>
          </a:p>
          <a:p>
            <a:pPr algn="ctr">
              <a:tabLst>
                <a:tab pos="457200" algn="l"/>
              </a:tabLst>
            </a:pPr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Bildgestaltung „Die helle und die dunkle Seite“</a:t>
            </a:r>
          </a:p>
          <a:p>
            <a:pPr algn="ctr">
              <a:tabLst>
                <a:tab pos="457200" algn="l"/>
              </a:tabLst>
            </a:pPr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Ursachen der Alkoholabhängigkeit Benjamins sowie Beweggründe, Hilfen und Stolpersteine auf dem Weg aus der Abhängigkeit graphisch darstellen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Stationen der Entwicklung Benjamins sowie den Einfluss der Personen in seinem Umfeld graphisch darstellen und mit entsprechenden Zitaten belegen &gt; „Fieberkurve“</a:t>
            </a:r>
          </a:p>
          <a:p>
            <a:pPr algn="ctr"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 („Stationen einer Befreiung“)</a:t>
            </a:r>
          </a:p>
          <a:p>
            <a:pPr algn="ctr">
              <a:tabLst>
                <a:tab pos="457200" algn="l"/>
              </a:tabLst>
            </a:pPr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Beziehungen der Personen untereinander zu Beginn und am Ende der Handlung in einem Wandbild visualisieren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Ein Deckblatt zur Unterrichtseinheit entwerfen</a:t>
            </a:r>
          </a:p>
          <a:p>
            <a:pPr algn="ctr">
              <a:tabLst>
                <a:tab pos="457200" algn="l"/>
              </a:tabLst>
            </a:pPr>
            <a:endParaRPr lang="en-US" sz="18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1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1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13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13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13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13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138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13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138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3" name="Picture 5" descr="Wer bin ich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774950"/>
            <a:ext cx="6858000" cy="4533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052513" y="827088"/>
            <a:ext cx="4608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800"/>
          </a:p>
        </p:txBody>
      </p:sp>
      <p:pic>
        <p:nvPicPr>
          <p:cNvPr id="123911" name="Picture 7" descr="Ko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3059113"/>
            <a:ext cx="4679950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692150" y="6805613"/>
            <a:ext cx="5832475" cy="192405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1600" b="1">
                <a:solidFill>
                  <a:srgbClr val="5F5F5F"/>
                </a:solidFill>
              </a:rPr>
              <a:t>Was wohl im Kopf von Benjamin vorgeht?</a:t>
            </a:r>
          </a:p>
          <a:p>
            <a:pPr algn="ctr"/>
            <a:r>
              <a:rPr lang="de-DE" sz="1600" b="1">
                <a:solidFill>
                  <a:srgbClr val="5F5F5F"/>
                </a:solidFill>
              </a:rPr>
              <a:t>Stell dir vor, du könntest seine Gedanken, seine Hoffnungen, seine Wünsche und seine Ängste hervorholen. Beschreibe - nicht mit Worten, sondern mit Bildern  (Zeichnungen, ausgeschnittenen Bildern, Symbolen) -,  was in seinem Kopf stecken könnte!</a:t>
            </a:r>
          </a:p>
          <a:p>
            <a:pPr algn="ctr"/>
            <a:r>
              <a:rPr lang="de-DE" b="1">
                <a:solidFill>
                  <a:srgbClr val="5F5F5F"/>
                </a:solidFill>
              </a:rPr>
              <a:t>In Anlehnung an eine Idee in: 4/2001 :in Deutsch / Kirsten Boie: "Nicht Chikago. Nicht hier."</a:t>
            </a:r>
          </a:p>
        </p:txBody>
      </p:sp>
      <p:sp>
        <p:nvSpPr>
          <p:cNvPr id="123913" name="AutoShape 9"/>
          <p:cNvSpPr>
            <a:spLocks noChangeArrowheads="1"/>
          </p:cNvSpPr>
          <p:nvPr/>
        </p:nvSpPr>
        <p:spPr bwMode="auto">
          <a:xfrm rot="433148">
            <a:off x="-2819400" y="-1173163"/>
            <a:ext cx="11449050" cy="4581526"/>
          </a:xfrm>
          <a:prstGeom prst="wedgeEllipseCallout">
            <a:avLst>
              <a:gd name="adj1" fmla="val -2421"/>
              <a:gd name="adj2" fmla="val 603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765175" y="258763"/>
            <a:ext cx="5329238" cy="829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endParaRPr lang="de-DE" sz="2400" b="1">
              <a:latin typeface="Tahoma" pitchFamily="34" charset="0"/>
            </a:endParaRPr>
          </a:p>
          <a:p>
            <a:pPr algn="ctr">
              <a:tabLst>
                <a:tab pos="457200" algn="l"/>
              </a:tabLst>
            </a:pPr>
            <a:r>
              <a:rPr lang="de-DE" sz="2800" b="1">
                <a:latin typeface="Tahoma" pitchFamily="34" charset="0"/>
              </a:rPr>
              <a:t>MULTIMEDIA</a:t>
            </a:r>
          </a:p>
          <a:p>
            <a:pPr algn="ctr">
              <a:tabLst>
                <a:tab pos="457200" algn="l"/>
              </a:tabLst>
            </a:pPr>
            <a:endParaRPr lang="de-DE" sz="1800">
              <a:latin typeface="Tahoma" pitchFamily="34" charset="0"/>
            </a:endParaRPr>
          </a:p>
          <a:p>
            <a:pPr algn="ctr"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Suchmaschinen: </a:t>
            </a:r>
            <a:r>
              <a:rPr lang="de-DE" sz="1800" b="1">
                <a:latin typeface="Tahoma" pitchFamily="34" charset="0"/>
                <a:hlinkClick r:id="rId3"/>
              </a:rPr>
              <a:t>www.google.de</a:t>
            </a:r>
            <a:r>
              <a:rPr lang="de-DE" sz="1800" b="1">
                <a:latin typeface="Tahoma" pitchFamily="34" charset="0"/>
              </a:rPr>
              <a:t> , </a:t>
            </a:r>
            <a:r>
              <a:rPr lang="de-DE" sz="1800" b="1">
                <a:latin typeface="Tahoma" pitchFamily="34" charset="0"/>
                <a:hlinkClick r:id="rId4"/>
              </a:rPr>
              <a:t>www.altavista.de</a:t>
            </a:r>
            <a:endParaRPr lang="de-DE" sz="1800" b="1">
              <a:latin typeface="Tahoma" pitchFamily="34" charset="0"/>
            </a:endParaRPr>
          </a:p>
          <a:p>
            <a:pPr algn="ctr"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Internetrecherche zum Buch und zur Autorin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Rezensionen schreiben und im Internet hinterlegen</a:t>
            </a:r>
          </a:p>
          <a:p>
            <a:pPr algn="ctr"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(</a:t>
            </a:r>
            <a:r>
              <a:rPr lang="de-DE" sz="1800" b="1">
                <a:latin typeface="Tahoma" pitchFamily="34" charset="0"/>
                <a:hlinkClick r:id="rId5"/>
              </a:rPr>
              <a:t>www.amazon.de</a:t>
            </a:r>
            <a:r>
              <a:rPr lang="de-DE" sz="1800" b="1">
                <a:latin typeface="Tahoma" pitchFamily="34" charset="0"/>
              </a:rPr>
              <a:t> )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Im Buch erwähnte Musiktitel von Joan Baez, Pink Floyd etc. herunterladen (WinMX)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Internetrecherche (Bilder und Texte) zu den Themen „Alkoholismus bei Jugendlichen“, „Telefonseelsorge“, „Multiple Sklerose“, „Drogen und Sucht“, „Anonyme Alkoholiker“ etc., Themenposter gestalten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Literaturrecherche im Internet nach weiteren Büchern zu ähnlichen Themen</a:t>
            </a:r>
          </a:p>
          <a:p>
            <a:pPr algn="ctr">
              <a:tabLst>
                <a:tab pos="457200" algn="l"/>
              </a:tabLst>
            </a:pPr>
            <a:endParaRPr lang="de-DE" sz="1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457200" algn="l"/>
              </a:tabLst>
            </a:pPr>
            <a:r>
              <a:rPr lang="de-DE" sz="1800" b="1">
                <a:latin typeface="Tahoma" pitchFamily="34" charset="0"/>
              </a:rPr>
              <a:t>Lyrische Texte zu Motiven des Textes suchen</a:t>
            </a:r>
          </a:p>
          <a:p>
            <a:pPr algn="ctr">
              <a:buFontTx/>
              <a:buChar char="•"/>
              <a:tabLst>
                <a:tab pos="457200" algn="l"/>
              </a:tabLst>
            </a:pPr>
            <a:endParaRPr lang="en-US" sz="18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4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4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50" y="3419475"/>
            <a:ext cx="5464175" cy="1184275"/>
          </a:xfrm>
        </p:spPr>
        <p:txBody>
          <a:bodyPr/>
          <a:lstStyle/>
          <a:p>
            <a:r>
              <a:rPr lang="en-US" sz="4800" b="1">
                <a:solidFill>
                  <a:schemeClr val="tx1"/>
                </a:solidFill>
                <a:effectLst/>
              </a:rPr>
              <a:t>VORLESEN UND ZUHÖREN</a:t>
            </a:r>
            <a:endParaRPr lang="de-DE" sz="4800" b="1">
              <a:solidFill>
                <a:schemeClr val="tx1"/>
              </a:solidFill>
              <a:effectLst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5219700"/>
            <a:ext cx="6170612" cy="3313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4000"/>
              <a:t>            </a:t>
            </a:r>
            <a:endParaRPr lang="de-DE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ahoma" pitchFamily="34" charset="0"/>
              </a:rPr>
              <a:t>Ilse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Kleberger</a:t>
            </a:r>
            <a:r>
              <a:rPr lang="en-US" b="1" dirty="0" smtClean="0">
                <a:latin typeface="Tahoma" pitchFamily="34" charset="0"/>
              </a:rPr>
              <a:t/>
            </a:r>
            <a:br>
              <a:rPr lang="en-US" b="1" dirty="0" smtClean="0">
                <a:latin typeface="Tahoma" pitchFamily="34" charset="0"/>
              </a:rPr>
            </a:br>
            <a:r>
              <a:rPr lang="en-US" b="1" dirty="0" smtClean="0">
                <a:latin typeface="Tahoma" pitchFamily="34" charset="0"/>
              </a:rPr>
              <a:t> "Die </a:t>
            </a:r>
            <a:r>
              <a:rPr lang="en-US" b="1" dirty="0" err="1" smtClean="0">
                <a:latin typeface="Tahoma" pitchFamily="34" charset="0"/>
              </a:rPr>
              <a:t>Nachtstimme</a:t>
            </a:r>
            <a:r>
              <a:rPr lang="en-US" b="1" dirty="0" smtClean="0">
                <a:latin typeface="Tahoma" pitchFamily="34" charset="0"/>
              </a:rPr>
              <a:t>“</a:t>
            </a:r>
            <a:br>
              <a:rPr lang="en-US" b="1" dirty="0" smtClean="0">
                <a:latin typeface="Tahoma" pitchFamily="34" charset="0"/>
              </a:rPr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>
              <a:latin typeface="Tahoma" pitchFamily="34" charset="0"/>
            </a:endParaRPr>
          </a:p>
          <a:p>
            <a:pPr marL="0" indent="0">
              <a:buNone/>
            </a:pPr>
            <a:r>
              <a:rPr lang="de-DE" b="1" dirty="0" smtClean="0">
                <a:effectLst/>
                <a:latin typeface="Tahoma" pitchFamily="34" charset="0"/>
              </a:rPr>
              <a:t>EINSTIEGSVARIANTEN</a:t>
            </a:r>
          </a:p>
          <a:p>
            <a:pPr marL="0" indent="0">
              <a:buNone/>
            </a:pPr>
            <a:r>
              <a:rPr lang="de-DE" b="1" dirty="0" smtClean="0">
                <a:effectLst/>
                <a:latin typeface="Tahoma" pitchFamily="34" charset="0"/>
              </a:rPr>
              <a:t>ERZÄHLEN / SZENISCHES GESTALTEN</a:t>
            </a:r>
          </a:p>
          <a:p>
            <a:pPr marL="0" indent="0">
              <a:buNone/>
            </a:pPr>
            <a:r>
              <a:rPr lang="de-DE" b="1" dirty="0" smtClean="0">
                <a:effectLst/>
                <a:latin typeface="Tahoma" pitchFamily="34" charset="0"/>
              </a:rPr>
              <a:t>TEXTPRODUKTIVE VERFAHREN</a:t>
            </a:r>
          </a:p>
          <a:p>
            <a:pPr marL="0" indent="0">
              <a:buNone/>
            </a:pPr>
            <a:r>
              <a:rPr lang="de-DE" b="1" dirty="0" smtClean="0">
                <a:effectLst/>
                <a:latin typeface="Tahoma" pitchFamily="34" charset="0"/>
              </a:rPr>
              <a:t>VISUELLE GESTALTUNGEN</a:t>
            </a:r>
            <a:r>
              <a:rPr lang="de-DE" dirty="0" smtClean="0">
                <a:effectLst/>
                <a:latin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de-DE" b="1" dirty="0" smtClean="0">
                <a:effectLst/>
                <a:latin typeface="Tahoma" pitchFamily="34" charset="0"/>
              </a:rPr>
              <a:t>MULTIMEDIA</a:t>
            </a:r>
            <a:r>
              <a:rPr lang="de-DE" dirty="0" smtClean="0">
                <a:effectLst/>
                <a:latin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effectLst/>
                <a:latin typeface="Tahoma" pitchFamily="34" charset="0"/>
              </a:rPr>
              <a:t>VORLESEN UND ZUHÖREN</a:t>
            </a:r>
            <a:endParaRPr lang="de-DE" b="1" dirty="0" smtClean="0">
              <a:effectLst/>
              <a:latin typeface="Tahoma" pitchFamily="34" charset="0"/>
            </a:endParaRPr>
          </a:p>
          <a:p>
            <a:endParaRPr lang="en-US" dirty="0" smtClean="0">
              <a:latin typeface="Tahoma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15060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539750"/>
            <a:ext cx="6170613" cy="1296988"/>
          </a:xfrm>
        </p:spPr>
        <p:txBody>
          <a:bodyPr/>
          <a:lstStyle/>
          <a:p>
            <a:r>
              <a:rPr lang="de-DE" sz="4000" b="1"/>
              <a:t>Alternativen zum Einstieg</a:t>
            </a:r>
            <a:br>
              <a:rPr lang="de-DE" sz="4000" b="1"/>
            </a:br>
            <a:endParaRPr lang="de-DE" sz="4000" b="1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2275"/>
            <a:ext cx="6858000" cy="69119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2400" b="1" dirty="0"/>
          </a:p>
          <a:p>
            <a:pPr>
              <a:lnSpc>
                <a:spcPct val="80000"/>
              </a:lnSpc>
            </a:pPr>
            <a:r>
              <a:rPr lang="de-DE" sz="2400" b="1" dirty="0"/>
              <a:t>Ausfüllen des „Bücherbaums“ zur Bewusstwerdung persönlicher Leseerfahrungen</a:t>
            </a:r>
          </a:p>
          <a:p>
            <a:pPr>
              <a:lnSpc>
                <a:spcPct val="80000"/>
              </a:lnSpc>
            </a:pPr>
            <a:endParaRPr lang="de-DE" sz="2400" b="1" dirty="0"/>
          </a:p>
          <a:p>
            <a:pPr>
              <a:lnSpc>
                <a:spcPct val="80000"/>
              </a:lnSpc>
            </a:pPr>
            <a:r>
              <a:rPr lang="de-DE" sz="2400" b="1" dirty="0"/>
              <a:t>Doppelkreis zu Lesegewohnheiten</a:t>
            </a:r>
          </a:p>
          <a:p>
            <a:pPr>
              <a:lnSpc>
                <a:spcPct val="80000"/>
              </a:lnSpc>
            </a:pPr>
            <a:endParaRPr lang="de-DE" sz="2400" b="1" dirty="0"/>
          </a:p>
          <a:p>
            <a:pPr>
              <a:lnSpc>
                <a:spcPct val="80000"/>
              </a:lnSpc>
            </a:pPr>
            <a:r>
              <a:rPr lang="de-DE" sz="2400" b="1" dirty="0"/>
              <a:t>Lehrervortrag S. 5/6,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2400" b="1" dirty="0"/>
              <a:t> schriftliches oder mündliches Antizipieren der Handlung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2400" b="1" dirty="0"/>
          </a:p>
          <a:p>
            <a:pPr>
              <a:lnSpc>
                <a:spcPct val="80000"/>
              </a:lnSpc>
            </a:pPr>
            <a:r>
              <a:rPr lang="de-DE" sz="2400" b="1" dirty="0"/>
              <a:t>Stummes Schreibgespräch zum Thema „Sucht“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2400" b="1" dirty="0"/>
              <a:t>(themengleiche Gruppenarbeit)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2400" b="1" dirty="0"/>
          </a:p>
          <a:p>
            <a:pPr>
              <a:lnSpc>
                <a:spcPct val="80000"/>
              </a:lnSpc>
            </a:pPr>
            <a:r>
              <a:rPr lang="de-DE" sz="2400" b="1" dirty="0"/>
              <a:t>Themenbilder (nonverbal) zu Begriffen wie Einsamkeit, Wut, Ausweglosigkeit, Hoffnung, Kraft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2400" b="1" dirty="0"/>
              <a:t>(themenverschiedene Gruppenarbeit)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33375" y="139700"/>
            <a:ext cx="6191250" cy="906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de-DE" sz="2400" b="1">
                <a:latin typeface="Tahoma" pitchFamily="34" charset="0"/>
              </a:rPr>
              <a:t>SPRECHEN / ERZÄHLEN /</a:t>
            </a:r>
          </a:p>
          <a:p>
            <a:pPr algn="ctr">
              <a:tabLst>
                <a:tab pos="685800" algn="l"/>
              </a:tabLst>
            </a:pPr>
            <a:r>
              <a:rPr lang="de-DE" sz="2400" b="1">
                <a:latin typeface="Tahoma" pitchFamily="34" charset="0"/>
              </a:rPr>
              <a:t> SZENISCHES GESTALTEN</a:t>
            </a:r>
            <a:endParaRPr lang="de-DE" sz="2400">
              <a:latin typeface="Tahoma" pitchFamily="34" charset="0"/>
            </a:endParaRPr>
          </a:p>
          <a:p>
            <a:pPr algn="ctr">
              <a:tabLst>
                <a:tab pos="685800" algn="l"/>
              </a:tabLst>
            </a:pPr>
            <a:endParaRPr lang="de-DE" sz="800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Antizipieren der Fabel (Titel als Vorlage)</a:t>
            </a:r>
          </a:p>
          <a:p>
            <a:pPr algn="ctr">
              <a:tabLst>
                <a:tab pos="685800" algn="l"/>
              </a:tabLst>
            </a:pPr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Verhaltensalternativen im Rollenspiel entwickeln</a:t>
            </a:r>
          </a:p>
          <a:p>
            <a:pPr algn="ctr"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 (Wie verhalten sich Benjamin / Ruth / Greta / Erhard / der Lehrer  in einer bestimmten Situation? Welche Alternativen gäbe es?)</a:t>
            </a:r>
          </a:p>
          <a:p>
            <a:pPr algn="ctr">
              <a:tabLst>
                <a:tab pos="685800" algn="l"/>
              </a:tabLst>
            </a:pPr>
            <a:r>
              <a:rPr lang="de-DE" sz="1800" b="1" i="1">
                <a:latin typeface="Tahoma" pitchFamily="34" charset="0"/>
              </a:rPr>
              <a:t>Text S. 8f, S. 15, S.16, S. 37, S. 47, S. 126 </a:t>
            </a:r>
          </a:p>
          <a:p>
            <a:pPr algn="ctr">
              <a:tabLst>
                <a:tab pos="685800" algn="l"/>
              </a:tabLst>
            </a:pPr>
            <a:endParaRPr lang="de-DE" sz="800" b="1" i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Dialoge sprechen und szenisch gestalten,</a:t>
            </a:r>
          </a:p>
          <a:p>
            <a:pPr algn="ctr"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Szenisches Lesen</a:t>
            </a:r>
          </a:p>
          <a:p>
            <a:pPr algn="ctr">
              <a:tabLst>
                <a:tab pos="685800" algn="l"/>
              </a:tabLst>
            </a:pPr>
            <a:r>
              <a:rPr lang="de-DE" sz="1800" b="1" i="1">
                <a:latin typeface="Tahoma" pitchFamily="34" charset="0"/>
              </a:rPr>
              <a:t>S. 47, S. 56, S. 128f</a:t>
            </a:r>
          </a:p>
          <a:p>
            <a:pPr algn="ctr">
              <a:tabLst>
                <a:tab pos="685800" algn="l"/>
              </a:tabLst>
            </a:pPr>
            <a:endParaRPr lang="de-DE" sz="800" b="1" i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Ruhiges Gehen im Raum, einem Textvortrag lauschen, an vorgegebenen Textstellen eine bestimmte Position einnehmen und in dieser verharren (Freeze), </a:t>
            </a:r>
            <a:r>
              <a:rPr lang="de-DE" sz="1800" b="1" i="1">
                <a:latin typeface="Tahoma" pitchFamily="34" charset="0"/>
              </a:rPr>
              <a:t>z.B. zu S. 35f</a:t>
            </a:r>
          </a:p>
          <a:p>
            <a:pPr algn="ctr">
              <a:tabLst>
                <a:tab pos="685800" algn="l"/>
              </a:tabLst>
            </a:pPr>
            <a:endParaRPr lang="de-DE" sz="800" b="1" i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Standbilder zu Situationen, Interaktionen </a:t>
            </a:r>
            <a:r>
              <a:rPr lang="de-DE" sz="1800" b="1" i="1">
                <a:latin typeface="Tahoma" pitchFamily="34" charset="0"/>
              </a:rPr>
              <a:t>(Beispiel S. 120)</a:t>
            </a:r>
            <a:r>
              <a:rPr lang="de-DE" sz="1800" b="1">
                <a:latin typeface="Tahoma" pitchFamily="34" charset="0"/>
              </a:rPr>
              <a:t> Emotionen (Einsamkeit, Angst, Hoffung etc.), evtl. musikalisch untermalen</a:t>
            </a:r>
          </a:p>
          <a:p>
            <a:pPr algn="ctr"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Methodische Varianten: vgl. Iaconis</a:t>
            </a:r>
          </a:p>
          <a:p>
            <a:pPr algn="ctr">
              <a:tabLst>
                <a:tab pos="685800" algn="l"/>
              </a:tabLst>
            </a:pPr>
            <a:endParaRPr lang="de-DE" sz="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Stationen der Entwicklung von Benjamin mit Standbildern darstellen</a:t>
            </a:r>
          </a:p>
          <a:p>
            <a:pPr algn="ctr">
              <a:tabLst>
                <a:tab pos="685800" algn="l"/>
              </a:tabLst>
            </a:pPr>
            <a:endParaRPr lang="de-DE" sz="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Szenen in der „Alter-Ego-Technik“ spielen</a:t>
            </a:r>
          </a:p>
          <a:p>
            <a:pPr algn="ctr">
              <a:tabLst>
                <a:tab pos="685800" algn="l"/>
              </a:tabLst>
            </a:pPr>
            <a:r>
              <a:rPr lang="de-DE" sz="1600" b="1">
                <a:latin typeface="Tahoma" pitchFamily="34" charset="0"/>
              </a:rPr>
              <a:t>(Ein Darsteller spielt, was die Figur sagt, ein weiterer Darsteller spielt, was die Figur denkt.)</a:t>
            </a:r>
          </a:p>
          <a:p>
            <a:pPr algn="ctr">
              <a:tabLst>
                <a:tab pos="685800" algn="l"/>
              </a:tabLst>
            </a:pPr>
            <a:endParaRPr lang="de-DE" sz="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Personen des Textes in der Ich-Form vorstellen</a:t>
            </a:r>
          </a:p>
          <a:p>
            <a:pPr algn="ctr">
              <a:tabLst>
                <a:tab pos="685800" algn="l"/>
              </a:tabLst>
            </a:pPr>
            <a:endParaRPr lang="de-DE" sz="8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Komponentenanalyse</a:t>
            </a:r>
          </a:p>
          <a:p>
            <a:pPr algn="ctr">
              <a:tabLst>
                <a:tab pos="685800" algn="l"/>
              </a:tabLst>
            </a:pPr>
            <a:endParaRPr lang="en-GB" sz="1800" b="1">
              <a:latin typeface="Tahoma" pitchFamily="34" charset="0"/>
            </a:endParaRPr>
          </a:p>
          <a:p>
            <a:pPr algn="ctr">
              <a:tabLst>
                <a:tab pos="685800" algn="l"/>
              </a:tabLst>
            </a:pPr>
            <a:endParaRPr lang="en-GB" sz="18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9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9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9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93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93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93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93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93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93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93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93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993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93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3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993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93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93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993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93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93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993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933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933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9933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93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93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9933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933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933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9933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93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93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9933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933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933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9933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9" name="Picture 5" descr="Tür 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3588" y="519113"/>
            <a:ext cx="2036762" cy="2363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196975" y="2484438"/>
            <a:ext cx="5111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2400" b="1">
                <a:solidFill>
                  <a:srgbClr val="003366"/>
                </a:solidFill>
                <a:latin typeface="Eurostile" charset="0"/>
              </a:rPr>
              <a:t>Aus dem Buch tritt</a:t>
            </a:r>
          </a:p>
          <a:p>
            <a:r>
              <a:rPr lang="de-DE" sz="3200" b="1">
                <a:solidFill>
                  <a:srgbClr val="003366"/>
                </a:solidFill>
                <a:latin typeface="Eurostile" charset="0"/>
              </a:rPr>
              <a:t>                    Benjamin ...</a:t>
            </a:r>
            <a:endParaRPr lang="de-DE" sz="3200">
              <a:latin typeface="Tahoma" pitchFamily="34" charset="0"/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692150" y="3319463"/>
            <a:ext cx="554513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 i="1">
              <a:latin typeface="Eurostile" charset="0"/>
            </a:endParaRPr>
          </a:p>
          <a:p>
            <a:r>
              <a:rPr lang="de-DE" sz="2400" i="1">
                <a:latin typeface="Eurostile" charset="0"/>
              </a:rPr>
              <a:t>Ich bin Benjamin</a:t>
            </a:r>
            <a:r>
              <a:rPr lang="de-DE" sz="1800" i="1">
                <a:solidFill>
                  <a:srgbClr val="003366"/>
                </a:solidFill>
                <a:latin typeface="Eurostile" charset="0"/>
              </a:rPr>
              <a:t> …...</a:t>
            </a:r>
            <a:r>
              <a:rPr lang="de-DE" sz="1800" i="1">
                <a:latin typeface="Eurostile" charset="0"/>
              </a:rPr>
              <a:t> </a:t>
            </a:r>
            <a:r>
              <a:rPr lang="de-DE" sz="2200" i="1">
                <a:solidFill>
                  <a:srgbClr val="C0C0C0"/>
                </a:solidFill>
                <a:latin typeface="Eurostile" charset="0"/>
              </a:rPr>
              <a:t>____________________________________________________________________________________________________________________________________________________________________________________________________________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404813" y="6443663"/>
            <a:ext cx="60483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2400" b="1">
                <a:latin typeface="Eurostile" charset="0"/>
              </a:rPr>
              <a:t>ROLLENBIOGRAFIE</a:t>
            </a:r>
          </a:p>
          <a:p>
            <a:pPr algn="ctr">
              <a:buFont typeface="Wingdings" pitchFamily="2" charset="2"/>
              <a:buNone/>
            </a:pPr>
            <a:endParaRPr lang="de-DE" sz="800" b="1">
              <a:latin typeface="Eurostile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DE" sz="2000" b="1">
                <a:latin typeface="Eurostile" charset="0"/>
              </a:rPr>
              <a:t>Lies den Text bis Seite 31!</a:t>
            </a:r>
          </a:p>
          <a:p>
            <a:pPr algn="ctr">
              <a:buFont typeface="Wingdings" pitchFamily="2" charset="2"/>
              <a:buChar char="Ø"/>
            </a:pPr>
            <a:r>
              <a:rPr lang="de-DE" sz="2000" b="1"/>
              <a:t>Notiere in Stichworten die wesentlichen Stationen in Benjamins bisherigem Leben!</a:t>
            </a:r>
            <a:endParaRPr lang="de-DE" sz="2000" b="1">
              <a:latin typeface="Eurostile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de-DE" sz="2000" b="1">
                <a:latin typeface="Eurostile" charset="0"/>
              </a:rPr>
              <a:t>Erzähle aus der Perspektive von Benjamin, wie es soweit mit ihm kommen konnte!	</a:t>
            </a:r>
          </a:p>
          <a:p>
            <a:endParaRPr lang="de-DE" sz="20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Tür 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3588" y="519113"/>
            <a:ext cx="2036762" cy="2363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196975" y="2484438"/>
            <a:ext cx="51117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2400" b="1">
                <a:latin typeface="Eurostile" charset="0"/>
              </a:rPr>
              <a:t>Aus dem Buch tritt</a:t>
            </a:r>
          </a:p>
          <a:p>
            <a:r>
              <a:rPr lang="de-DE" sz="3200" b="1">
                <a:latin typeface="Eurostile" charset="0"/>
              </a:rPr>
              <a:t>                     Greta ...</a:t>
            </a:r>
            <a:endParaRPr lang="de-DE" sz="3200">
              <a:latin typeface="Tahoma" pitchFamily="34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92150" y="3319463"/>
            <a:ext cx="554513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 i="1">
              <a:latin typeface="Eurostile" charset="0"/>
            </a:endParaRPr>
          </a:p>
          <a:p>
            <a:r>
              <a:rPr lang="de-DE" sz="2400" i="1">
                <a:latin typeface="Eurostile" charset="0"/>
              </a:rPr>
              <a:t>Ich bin Greta, Benjamins Mutter… </a:t>
            </a:r>
            <a:r>
              <a:rPr lang="de-DE" sz="2200" i="1">
                <a:solidFill>
                  <a:srgbClr val="C0C0C0"/>
                </a:solidFill>
                <a:latin typeface="Eurostile" charset="0"/>
              </a:rPr>
              <a:t>__________________________________________________________________________________________________________________________________________________________________________________________________________</a:t>
            </a:r>
            <a:endParaRPr lang="de-DE" sz="1800">
              <a:latin typeface="Tahoma" pitchFamily="34" charset="0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404813" y="6157913"/>
            <a:ext cx="6048375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2400" b="1">
                <a:latin typeface="Eurostile" charset="0"/>
              </a:rPr>
              <a:t>ROLLENBIOGRAFIE</a:t>
            </a:r>
          </a:p>
          <a:p>
            <a:pPr algn="ctr"/>
            <a:endParaRPr lang="de-DE" sz="800" b="1">
              <a:latin typeface="Eurostile" charset="0"/>
            </a:endParaRPr>
          </a:p>
          <a:p>
            <a:pPr>
              <a:buFontTx/>
              <a:buChar char="•"/>
            </a:pPr>
            <a:r>
              <a:rPr lang="de-DE" sz="1800" b="1"/>
              <a:t>   </a:t>
            </a:r>
            <a:r>
              <a:rPr lang="de-DE" sz="2000" b="1"/>
              <a:t>Lies den Text bis Seite 31!</a:t>
            </a:r>
          </a:p>
          <a:p>
            <a:pPr>
              <a:buFontTx/>
              <a:buChar char="•"/>
            </a:pPr>
            <a:r>
              <a:rPr lang="de-DE" sz="2000" b="1"/>
              <a:t>  Notiere in Stichworten die wesentlichen</a:t>
            </a:r>
          </a:p>
          <a:p>
            <a:r>
              <a:rPr lang="de-DE" sz="2000" b="1"/>
              <a:t>   Stationen in Benjamins bisherigem Leben!</a:t>
            </a:r>
          </a:p>
          <a:p>
            <a:pPr>
              <a:buFontTx/>
              <a:buChar char="•"/>
            </a:pPr>
            <a:r>
              <a:rPr lang="de-DE" sz="2000" b="1"/>
              <a:t>  Schildere aus Gretas Sicht die Entwicklung</a:t>
            </a:r>
          </a:p>
          <a:p>
            <a:r>
              <a:rPr lang="de-DE" sz="2000" b="1"/>
              <a:t>   von Benjamin!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92150" y="207963"/>
            <a:ext cx="6165850" cy="798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endParaRPr lang="de-DE" sz="2400" b="1">
              <a:latin typeface="Tahoma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de-DE" sz="2800" b="1">
                <a:latin typeface="Tahoma" pitchFamily="34" charset="0"/>
              </a:rPr>
              <a:t>TEXTPRODUKTIVE VERFAHREN</a:t>
            </a:r>
          </a:p>
          <a:p>
            <a:pPr algn="ctr">
              <a:tabLst>
                <a:tab pos="685800" algn="l"/>
              </a:tabLst>
            </a:pPr>
            <a:endParaRPr lang="de-DE" sz="2800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Antizipieren der Fabel (Titel als Vorlage)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Namens-Akrostichon, Titel-Akrostichon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Akrostichons, Elfchen, Haikus, freie lyrische Formen zu Motiven des Textes wie Vertrauen, Freundschaft, Hoffnung, Angst, Einsamkeit, Verzweiflung etc.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Mindmap / Cluster zu „Selbstwertgefühl“ </a:t>
            </a:r>
            <a:r>
              <a:rPr lang="de-DE" sz="2000">
                <a:solidFill>
                  <a:srgbClr val="FFFFCC"/>
                </a:solidFill>
                <a:latin typeface="Tahoma" pitchFamily="34" charset="0"/>
                <a:sym typeface="Wingdings 2" pitchFamily="18" charset="2"/>
              </a:rPr>
              <a:t>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Argumentationen schreiben zu Entscheidungen der Protagonisten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Inhaltsangabe bzw. erweiterte Inhaltsangabe des gesamten Textes und / oder einzelner Kapitel schreiben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  <a:tabLst>
                <a:tab pos="685800" algn="l"/>
              </a:tabLst>
            </a:pPr>
            <a:r>
              <a:rPr lang="de-DE" sz="2000" b="1">
                <a:latin typeface="Tahoma" pitchFamily="34" charset="0"/>
              </a:rPr>
              <a:t>Die eigene Zukunft imaginieren als Gegenentwurf</a:t>
            </a:r>
          </a:p>
          <a:p>
            <a:pPr algn="ctr">
              <a:buFontTx/>
              <a:buChar char="•"/>
              <a:tabLst>
                <a:tab pos="685800" algn="l"/>
              </a:tabLst>
            </a:pPr>
            <a:endParaRPr lang="de-DE" sz="2000" b="1">
              <a:latin typeface="Tahoma" pitchFamily="34" charset="0"/>
            </a:endParaRPr>
          </a:p>
          <a:p>
            <a:pPr algn="ctr">
              <a:tabLst>
                <a:tab pos="685800" algn="l"/>
              </a:tabLst>
            </a:pPr>
            <a:r>
              <a:rPr lang="de-DE" sz="1800" b="1">
                <a:latin typeface="Tahoma" pitchFamily="34" charset="0"/>
              </a:rPr>
              <a:t> </a:t>
            </a:r>
            <a:endParaRPr lang="en-GB" sz="18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0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03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3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03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>
            <p:ph type="body" sz="half" idx="1"/>
          </p:nvPr>
        </p:nvSpPr>
        <p:spPr>
          <a:xfrm>
            <a:off x="341313" y="2124075"/>
            <a:ext cx="3008312" cy="532765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de-DE" sz="1200" b="1">
              <a:effectLst/>
            </a:endParaRPr>
          </a:p>
          <a:p>
            <a:pPr>
              <a:lnSpc>
                <a:spcPct val="80000"/>
              </a:lnSpc>
            </a:pPr>
            <a:endParaRPr lang="de-DE" sz="1200" b="1" i="1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de-DE" sz="1200" b="1" i="1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de-DE" sz="1200" b="1" i="1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de-DE" sz="1200" b="1" i="1">
                <a:solidFill>
                  <a:srgbClr val="5F5F5F"/>
                </a:solidFill>
                <a:effectLst/>
              </a:rPr>
              <a:t>Beschreibe genau, was du siehst!</a:t>
            </a:r>
          </a:p>
          <a:p>
            <a:pPr lvl="1" algn="ctr">
              <a:lnSpc>
                <a:spcPct val="80000"/>
              </a:lnSpc>
            </a:pPr>
            <a:endParaRPr lang="de-DE" sz="1000" b="1" i="1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de-DE" sz="1200" b="1">
                <a:solidFill>
                  <a:srgbClr val="5F5F5F"/>
                </a:solidFill>
                <a:effectLst/>
              </a:rPr>
              <a:t>Ich sehe ........ 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</a:pPr>
            <a:endParaRPr lang="de-DE" sz="1200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de-DE" sz="1200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de-DE" sz="1200" i="1">
                <a:solidFill>
                  <a:srgbClr val="5F5F5F"/>
                </a:solidFill>
                <a:effectLst/>
              </a:rPr>
              <a:t>Worum könnte es in der Geschichte gehen?</a:t>
            </a:r>
          </a:p>
          <a:p>
            <a:pPr>
              <a:lnSpc>
                <a:spcPct val="80000"/>
              </a:lnSpc>
            </a:pPr>
            <a:r>
              <a:rPr lang="de-DE" sz="1200" i="1">
                <a:solidFill>
                  <a:srgbClr val="5F5F5F"/>
                </a:solidFill>
                <a:effectLst/>
              </a:rPr>
              <a:t>Wie könnte die Geschichte beginnen, wie enden?</a:t>
            </a:r>
          </a:p>
          <a:p>
            <a:pPr>
              <a:lnSpc>
                <a:spcPct val="80000"/>
              </a:lnSpc>
            </a:pPr>
            <a:endParaRPr lang="de-DE" sz="1200" i="1">
              <a:solidFill>
                <a:srgbClr val="5F5F5F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de-DE" sz="1200" b="1">
                <a:solidFill>
                  <a:srgbClr val="5F5F5F"/>
                </a:solidFill>
                <a:effectLst/>
              </a:rPr>
              <a:t>Ich vermute .... 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28005" name="Picture 5" descr="nst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5" y="2781300"/>
            <a:ext cx="3009900" cy="4695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908050" y="611188"/>
            <a:ext cx="5113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800">
              <a:latin typeface="Tahoma" pitchFamily="34" charset="0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765175" y="250825"/>
            <a:ext cx="5543550" cy="899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800">
                <a:latin typeface="Tahoma" pitchFamily="34" charset="0"/>
              </a:rPr>
              <a:t> </a:t>
            </a:r>
          </a:p>
          <a:p>
            <a:pPr algn="ctr"/>
            <a:r>
              <a:rPr lang="de-DE" sz="2800" b="1">
                <a:latin typeface="Tahoma" pitchFamily="34" charset="0"/>
              </a:rPr>
              <a:t>TEXTPRODUKTIVE VERFAHREN</a:t>
            </a:r>
          </a:p>
          <a:p>
            <a:pPr algn="ctr"/>
            <a:endParaRPr lang="de-DE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Eine Textbeschreibung verfassen</a:t>
            </a:r>
          </a:p>
          <a:p>
            <a:pPr algn="ctr"/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Eine Rezension schreiben</a:t>
            </a:r>
          </a:p>
          <a:p>
            <a:pPr algn="ctr"/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Rollenbiographien der Protagonisten schreiben</a:t>
            </a:r>
          </a:p>
          <a:p>
            <a:pPr algn="ctr">
              <a:buFontTx/>
              <a:buChar char="•"/>
            </a:pPr>
            <a:endParaRPr lang="de-DE" sz="1400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Drehbücher zu einzelnen Szenen schreiben</a:t>
            </a:r>
          </a:p>
          <a:p>
            <a:pPr algn="ctr"/>
            <a:endParaRPr lang="de-DE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Personen charakterisieren </a:t>
            </a:r>
          </a:p>
          <a:p>
            <a:pPr algn="ctr"/>
            <a:endParaRPr lang="de-DE" sz="1000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Kapitel 11 schreiben (z.B. „10 Jahre später“); Einstieg über Gedicht von Jürgen Spohn</a:t>
            </a:r>
          </a:p>
          <a:p>
            <a:pPr algn="ctr">
              <a:buFontTx/>
              <a:buChar char="•"/>
            </a:pPr>
            <a:endParaRPr lang="de-DE" sz="1400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Referate schreiben</a:t>
            </a:r>
          </a:p>
          <a:p>
            <a:pPr algn="ctr"/>
            <a:r>
              <a:rPr lang="de-DE" sz="2000" b="1">
                <a:latin typeface="Tahoma" pitchFamily="34" charset="0"/>
              </a:rPr>
              <a:t>Mögliche Themen: „Jugendliche und Alkohol“, „Telefonseelsorge“, „Drogen“</a:t>
            </a:r>
          </a:p>
          <a:p>
            <a:pPr algn="ctr">
              <a:buFontTx/>
              <a:buChar char="•"/>
            </a:pPr>
            <a:endParaRPr lang="de-DE" sz="1400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Worträtsel entwerfen</a:t>
            </a:r>
          </a:p>
          <a:p>
            <a:pPr algn="ctr">
              <a:buFontTx/>
              <a:buChar char="•"/>
            </a:pPr>
            <a:endParaRPr lang="de-DE" sz="2000" b="1">
              <a:latin typeface="Tahoma" pitchFamily="34" charset="0"/>
            </a:endParaRPr>
          </a:p>
          <a:p>
            <a:pPr algn="ctr">
              <a:buFontTx/>
              <a:buChar char="•"/>
            </a:pPr>
            <a:r>
              <a:rPr lang="de-DE" sz="2000" b="1">
                <a:latin typeface="Tahoma" pitchFamily="34" charset="0"/>
              </a:rPr>
              <a:t>Fragen zur Biografie der Autorin und zum Text formulieren und daraus Test zum Textverständnis entwerfen (Multiple-Choice-Verfahren)</a:t>
            </a:r>
            <a:endParaRPr lang="en-GB" sz="2000" b="1">
              <a:latin typeface="Tahoma" pitchFamily="34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endParaRPr lang="de-DE" sz="20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6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16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16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16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16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16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hwaches Gitter">
  <a:themeElements>
    <a:clrScheme name="Schwaches Gitter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Schwaches Git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waches Gitter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waches Gitter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877</Words>
  <Application>Microsoft Office PowerPoint</Application>
  <PresentationFormat>Bildschirmpräsentation (4:3)</PresentationFormat>
  <Paragraphs>178</Paragraphs>
  <Slides>17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8" baseType="lpstr">
      <vt:lpstr>Arial</vt:lpstr>
      <vt:lpstr>Times New Roman</vt:lpstr>
      <vt:lpstr>Wingdings</vt:lpstr>
      <vt:lpstr>Tahoma</vt:lpstr>
      <vt:lpstr>Eurostile</vt:lpstr>
      <vt:lpstr>Wingdings 2</vt:lpstr>
      <vt:lpstr>Verdana</vt:lpstr>
      <vt:lpstr>Kristen ITC</vt:lpstr>
      <vt:lpstr>Comic Sans MS</vt:lpstr>
      <vt:lpstr>Symbol</vt:lpstr>
      <vt:lpstr>Schwaches Gitter</vt:lpstr>
      <vt:lpstr>PowerPoint-Präsentation</vt:lpstr>
      <vt:lpstr>Ilse Kleberger  "Die Nachtstimme“ </vt:lpstr>
      <vt:lpstr>Alternativen zum Einstieg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VORLESEN UND ZUHÖREN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Dagmar Tischmacher</dc:creator>
  <cp:lastModifiedBy>Claudia Bucheli</cp:lastModifiedBy>
  <cp:revision>31</cp:revision>
  <cp:lastPrinted>1601-01-01T00:00:00Z</cp:lastPrinted>
  <dcterms:created xsi:type="dcterms:W3CDTF">2003-01-18T13:50:52Z</dcterms:created>
  <dcterms:modified xsi:type="dcterms:W3CDTF">2013-07-27T13:27:45Z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